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9" r:id="rId16"/>
    <p:sldId id="272" r:id="rId17"/>
    <p:sldId id="273" r:id="rId18"/>
    <p:sldId id="28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8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4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3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B3794-1C07-88AA-27C9-440B716AF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</p:spPr>
        <p:txBody>
          <a:bodyPr anchor="ctr">
            <a:normAutofit/>
          </a:bodyPr>
          <a:lstStyle/>
          <a:p>
            <a:pPr algn="l"/>
            <a:r>
              <a:rPr lang="tr-TR" sz="5400" dirty="0" err="1"/>
              <a:t>Introduction</a:t>
            </a:r>
            <a:r>
              <a:rPr lang="tr-TR" sz="5400" dirty="0"/>
              <a:t> </a:t>
            </a:r>
            <a:r>
              <a:rPr lang="tr-TR" sz="5400" dirty="0" err="1"/>
              <a:t>to</a:t>
            </a:r>
            <a:r>
              <a:rPr lang="tr-TR" sz="5400" dirty="0"/>
              <a:t> </a:t>
            </a:r>
            <a:r>
              <a:rPr lang="tr-TR" sz="5400" dirty="0" err="1"/>
              <a:t>Robotics</a:t>
            </a:r>
            <a:endParaRPr lang="tr-TR" sz="5400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E66814-A6BA-0B26-4B5B-FE5FD193D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</p:spPr>
        <p:txBody>
          <a:bodyPr anchor="ctr">
            <a:normAutofit/>
          </a:bodyPr>
          <a:lstStyle/>
          <a:p>
            <a:pPr algn="l"/>
            <a:endParaRPr lang="tr-TR" sz="2200"/>
          </a:p>
        </p:txBody>
      </p:sp>
      <p:pic>
        <p:nvPicPr>
          <p:cNvPr id="42" name="Picture 3" descr="Connected sticks shaping polygons background">
            <a:extLst>
              <a:ext uri="{FF2B5EF4-FFF2-40B4-BE49-F238E27FC236}">
                <a16:creationId xmlns:a16="http://schemas.microsoft.com/office/drawing/2014/main" id="{5F6BA7F0-4AED-5CAA-E0A4-18A46EE00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06" r="-2" b="21803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62F197-D4AB-0F8F-DB66-440A7F1B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08" y="-13721"/>
            <a:ext cx="624840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592EA-CAD0-DB39-C783-C02441CE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721"/>
            <a:ext cx="3432345" cy="2286198"/>
          </a:xfrm>
          <a:prstGeom prst="rect">
            <a:avLst/>
          </a:prstGeom>
        </p:spPr>
      </p:pic>
      <p:pic>
        <p:nvPicPr>
          <p:cNvPr id="7" name="Picture 14" descr="utah-mit">
            <a:extLst>
              <a:ext uri="{FF2B5EF4-FFF2-40B4-BE49-F238E27FC236}">
                <a16:creationId xmlns:a16="http://schemas.microsoft.com/office/drawing/2014/main" id="{1C0554B4-079E-F036-ED91-AE3BCB67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79" y="3878696"/>
            <a:ext cx="29813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A72B-7A2E-1D30-8FC8-19AEAEB1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78" y="3878695"/>
            <a:ext cx="1908213" cy="25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/>
              <a:t>Robot Components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10852986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>
                <a:effectLst/>
                <a:latin typeface="Times New Roman" panose="02020603050405020304" pitchFamily="18" charset="0"/>
              </a:rPr>
              <a:t>Manipulator</a:t>
            </a:r>
            <a:r>
              <a:rPr lang="tr-TR" b="1" dirty="0">
                <a:latin typeface="Times New Roman" panose="02020603050405020304" pitchFamily="18" charset="0"/>
              </a:rPr>
              <a:t>/</a:t>
            </a:r>
            <a:r>
              <a:rPr lang="tr-TR" b="1" dirty="0" err="1">
                <a:latin typeface="Times New Roman" panose="02020603050405020304" pitchFamily="18" charset="0"/>
              </a:rPr>
              <a:t>r</a:t>
            </a:r>
            <a:r>
              <a:rPr lang="tr-TR" b="1" dirty="0" err="1">
                <a:effectLst/>
                <a:latin typeface="Times New Roman" panose="02020603050405020304" pitchFamily="18" charset="0"/>
              </a:rPr>
              <a:t>over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 </a:t>
            </a:r>
            <a:r>
              <a:rPr lang="en-GB" dirty="0">
                <a:effectLst/>
                <a:latin typeface="Times New Roman" panose="02020603050405020304" pitchFamily="18" charset="0"/>
              </a:rPr>
              <a:t>This is the main body of the robot, which consists of the links, joints, and other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structural elements of the robot.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02927-49B6-E457-1E3D-B41280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333625"/>
            <a:ext cx="5162550" cy="1583590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09B4E2B-BE14-F778-4FAC-4C07A9A7C090}"/>
              </a:ext>
            </a:extLst>
          </p:cNvPr>
          <p:cNvSpPr txBox="1">
            <a:spLocks/>
          </p:cNvSpPr>
          <p:nvPr/>
        </p:nvSpPr>
        <p:spPr>
          <a:xfrm>
            <a:off x="504825" y="3953996"/>
            <a:ext cx="10852986" cy="152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Actuators</a:t>
            </a:r>
            <a:r>
              <a:rPr lang="tr-TR" b="1" dirty="0">
                <a:latin typeface="Times New Roman" panose="02020603050405020304" pitchFamily="18" charset="0"/>
              </a:rPr>
              <a:t>: </a:t>
            </a:r>
            <a:r>
              <a:rPr lang="en-GB" dirty="0">
                <a:latin typeface="Times New Roman" panose="02020603050405020304" pitchFamily="18" charset="0"/>
              </a:rPr>
              <a:t>Actuators are the “muscles” of the manipulators.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Common types are servomotors, stepper motors, pneumatic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actuators, and hydraulic actuators.</a:t>
            </a:r>
            <a:r>
              <a:rPr lang="tr-TR" dirty="0">
                <a:latin typeface="Times New Roman" panose="02020603050405020304" pitchFamily="18" charset="0"/>
              </a:rPr>
              <a:t>  </a:t>
            </a:r>
          </a:p>
          <a:p>
            <a:pPr marL="0" indent="0">
              <a:buFont typeface="Avenir Next LT Pro" panose="020B0504020202020204" pitchFamily="34" charset="0"/>
              <a:buNone/>
            </a:pPr>
            <a:endParaRPr lang="tr-TR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1E335-8AE9-2A44-6B50-730B1CDA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37" y="4947341"/>
            <a:ext cx="529785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8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/>
              <a:t>Robot Components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10852986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Sensors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 </a:t>
            </a:r>
            <a:r>
              <a:rPr lang="en-GB" dirty="0">
                <a:effectLst/>
                <a:latin typeface="Times New Roman" panose="02020603050405020304" pitchFamily="18" charset="0"/>
              </a:rPr>
              <a:t>Sensors are used to collect information about the internal state of the robot or to communicate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with the outside environment. 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b="1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09B4E2B-BE14-F778-4FAC-4C07A9A7C090}"/>
              </a:ext>
            </a:extLst>
          </p:cNvPr>
          <p:cNvSpPr txBox="1">
            <a:spLocks/>
          </p:cNvSpPr>
          <p:nvPr/>
        </p:nvSpPr>
        <p:spPr>
          <a:xfrm>
            <a:off x="669507" y="4620945"/>
            <a:ext cx="10852986" cy="1520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tr-TR" b="1" dirty="0">
                <a:effectLst/>
                <a:latin typeface="Times New Roman" panose="02020603050405020304" pitchFamily="18" charset="0"/>
              </a:rPr>
              <a:t>Controller</a:t>
            </a:r>
            <a:r>
              <a:rPr lang="tr-TR" b="1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The controller receives its data from the processor (the brain of the sys-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 err="1">
                <a:latin typeface="Times New Roman" panose="02020603050405020304" pitchFamily="18" charset="0"/>
              </a:rPr>
              <a:t>tem</a:t>
            </a:r>
            <a:r>
              <a:rPr lang="en-GB" dirty="0">
                <a:latin typeface="Times New Roman" panose="02020603050405020304" pitchFamily="18" charset="0"/>
              </a:rPr>
              <a:t>), controls the motions of the actuators, and coordinates the motions with the sensory feedback information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endParaRPr lang="tr-TR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6F5A49-613A-D085-F944-82106850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164" y="2289110"/>
            <a:ext cx="3971067" cy="22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 err="1"/>
              <a:t>Sensors</a:t>
            </a:r>
            <a:endParaRPr lang="tr-TR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6001853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>
                <a:effectLst/>
                <a:latin typeface="Times New Roman" panose="02020603050405020304" pitchFamily="18" charset="0"/>
              </a:rPr>
              <a:t>Lidar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</a:t>
            </a:r>
            <a:r>
              <a:rPr lang="tr-TR" dirty="0">
                <a:latin typeface="Times New Roman" panose="02020603050405020304" pitchFamily="18" charset="0"/>
              </a:rPr>
              <a:t>O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bject</a:t>
            </a:r>
            <a:r>
              <a:rPr lang="en-GB" dirty="0">
                <a:effectLst/>
                <a:latin typeface="Times New Roman" panose="02020603050405020304" pitchFamily="18" charset="0"/>
              </a:rPr>
              <a:t> detection, environment detection with map and area matching</a:t>
            </a:r>
            <a:r>
              <a:rPr lang="tr-TR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tr-TR" dirty="0" err="1">
                <a:latin typeface="Times New Roman" panose="02020603050405020304" pitchFamily="18" charset="0"/>
              </a:rPr>
              <a:t>Use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depth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AD33C-CF79-61AB-3D2D-63BDC35E9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3026" r="4066" b="4394"/>
          <a:stretch/>
        </p:blipFill>
        <p:spPr>
          <a:xfrm>
            <a:off x="8619926" y="1010188"/>
            <a:ext cx="3135086" cy="2965400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Camera</a:t>
            </a:r>
            <a:r>
              <a:rPr lang="tr-TR" b="1" dirty="0">
                <a:latin typeface="Times New Roman" panose="02020603050405020304" pitchFamily="18" charset="0"/>
              </a:rPr>
              <a:t>:  </a:t>
            </a:r>
            <a:r>
              <a:rPr lang="tr-TR" dirty="0">
                <a:latin typeface="Times New Roman" panose="02020603050405020304" pitchFamily="18" charset="0"/>
              </a:rPr>
              <a:t>Object </a:t>
            </a:r>
            <a:r>
              <a:rPr lang="tr-TR" dirty="0" err="1">
                <a:latin typeface="Times New Roman" panose="02020603050405020304" pitchFamily="18" charset="0"/>
              </a:rPr>
              <a:t>detection</a:t>
            </a:r>
            <a:r>
              <a:rPr lang="tr-TR" dirty="0">
                <a:latin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</a:rPr>
              <a:t>color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detection</a:t>
            </a:r>
            <a:r>
              <a:rPr lang="tr-TR" dirty="0">
                <a:latin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</a:rPr>
              <a:t>object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classification</a:t>
            </a:r>
            <a:r>
              <a:rPr lang="tr-TR" dirty="0">
                <a:latin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</a:rPr>
              <a:t>lane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information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recognition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>
                <a:latin typeface="Times New Roman" panose="02020603050405020304" pitchFamily="18" charset="0"/>
              </a:rPr>
              <a:t>Use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depth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and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color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07ED01-9799-4FC5-29CF-722C4006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646" y="4268804"/>
            <a:ext cx="3135086" cy="24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 err="1"/>
              <a:t>Sensors</a:t>
            </a:r>
            <a:endParaRPr lang="tr-TR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6001853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effectLst/>
                <a:latin typeface="Times New Roman" panose="02020603050405020304" pitchFamily="18" charset="0"/>
              </a:rPr>
              <a:t>GNSS:</a:t>
            </a:r>
            <a:r>
              <a:rPr lang="tr-TR" b="1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Localization</a:t>
            </a:r>
            <a:endParaRPr lang="tr-TR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tr-TR" b="1" dirty="0">
                <a:latin typeface="Times New Roman" panose="02020603050405020304" pitchFamily="18" charset="0"/>
              </a:rPr>
              <a:t>IMU:  </a:t>
            </a:r>
            <a:r>
              <a:rPr lang="tr-TR" dirty="0">
                <a:latin typeface="Times New Roman" panose="02020603050405020304" pitchFamily="18" charset="0"/>
              </a:rPr>
              <a:t>Acceleration, </a:t>
            </a:r>
            <a:r>
              <a:rPr lang="tr-TR" dirty="0" err="1">
                <a:latin typeface="Times New Roman" panose="02020603050405020304" pitchFamily="18" charset="0"/>
              </a:rPr>
              <a:t>heading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90F2-4AE1-2F95-A08E-96583D0A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40" y="769416"/>
            <a:ext cx="3405859" cy="3200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56D33-727B-A148-1FA9-FB2D8077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32" y="4092741"/>
            <a:ext cx="3267273" cy="25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 err="1"/>
              <a:t>Sensors</a:t>
            </a:r>
            <a:endParaRPr lang="tr-TR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6001853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latin typeface="Times New Roman" panose="02020603050405020304" pitchFamily="18" charset="0"/>
              </a:rPr>
              <a:t>Radar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safety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reason</a:t>
            </a:r>
            <a:endParaRPr lang="tr-TR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Ultrasonic</a:t>
            </a:r>
            <a:r>
              <a:rPr lang="tr-TR" b="1" dirty="0">
                <a:latin typeface="Times New Roman" panose="02020603050405020304" pitchFamily="18" charset="0"/>
              </a:rPr>
              <a:t> sensor: </a:t>
            </a:r>
            <a:r>
              <a:rPr lang="tr-TR" dirty="0" err="1">
                <a:latin typeface="Times New Roman" panose="02020603050405020304" pitchFamily="18" charset="0"/>
              </a:rPr>
              <a:t>For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small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distance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67CED-7BA8-26A4-6F7D-DB517D92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14" y="1159120"/>
            <a:ext cx="3736547" cy="2506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DAA13-2C2A-1B91-C056-6C884060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14" y="4286956"/>
            <a:ext cx="3627121" cy="25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0F4756E-9F8E-C6A1-EC4B-8276690A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79" y="1247657"/>
            <a:ext cx="6900089" cy="4838633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1C6D50-228F-EE26-361C-17DC0A9F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64C98C-C06B-A95D-1D8A-5B5623D8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39" y="2484683"/>
            <a:ext cx="3501151" cy="2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51B8F3-2F17-4F52-9F50-201128636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1159120"/>
            <a:ext cx="7334250" cy="5207547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CBE45D-2A2A-3207-81B2-E2DB82F4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" y="901698"/>
            <a:ext cx="11226440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806"/>
          </a:xfrm>
        </p:spPr>
        <p:txBody>
          <a:bodyPr/>
          <a:lstStyle/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making</a:t>
            </a:r>
            <a:endParaRPr lang="tr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47B2D-DAE8-811C-3477-5C704743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12" y="3105149"/>
            <a:ext cx="8347563" cy="3983556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FD259174-7FB8-002B-DA33-126D07003DAD}"/>
              </a:ext>
            </a:extLst>
          </p:cNvPr>
          <p:cNvSpPr txBox="1">
            <a:spLocks/>
          </p:cNvSpPr>
          <p:nvPr/>
        </p:nvSpPr>
        <p:spPr>
          <a:xfrm>
            <a:off x="766665" y="1450587"/>
            <a:ext cx="10515600" cy="1015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400" dirty="0"/>
              <a:t>A</a:t>
            </a:r>
            <a:r>
              <a:rPr lang="en-GB" sz="1400" dirty="0"/>
              <a:t>t each round t, the agent (doctor) observes the medical history and vital signs of a patient, summarized in a context x t , makes a treatment decision π t , and then observes the outcomes of the treatment in the form of a reward r t , and an auxiliary observation o t about, say, illness progression. With time, we hope that the doctor</a:t>
            </a:r>
            <a:r>
              <a:rPr lang="tr-TR" sz="1400" dirty="0"/>
              <a:t> </a:t>
            </a:r>
            <a:r>
              <a:rPr lang="en-GB" sz="1400" dirty="0"/>
              <a:t>will learn a good mapping from contexts to decisions. How can we develop an automated</a:t>
            </a:r>
            <a:r>
              <a:rPr lang="tr-TR" sz="1400" dirty="0"/>
              <a:t> </a:t>
            </a:r>
            <a:r>
              <a:rPr lang="en-GB" sz="1400" dirty="0"/>
              <a:t>system that can achieve this goal?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05098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806"/>
          </a:xfrm>
        </p:spPr>
        <p:txBody>
          <a:bodyPr>
            <a:normAutofit fontScale="90000"/>
          </a:bodyPr>
          <a:lstStyle/>
          <a:p>
            <a:r>
              <a:rPr lang="en-GB" dirty="0"/>
              <a:t>A Spectrum of Decision Making 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82796-B2DE-27CB-BA0B-33898E79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31" y="1750035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806"/>
          </a:xfrm>
        </p:spPr>
        <p:txBody>
          <a:bodyPr>
            <a:normAutofit fontScale="90000"/>
          </a:bodyPr>
          <a:lstStyle/>
          <a:p>
            <a:r>
              <a:rPr lang="en-GB" dirty="0"/>
              <a:t>A Spectrum of Decision Making Problems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1AD0AB49-4767-6708-B963-C38E0217CDFF}"/>
              </a:ext>
            </a:extLst>
          </p:cNvPr>
          <p:cNvSpPr txBox="1">
            <a:spLocks/>
          </p:cNvSpPr>
          <p:nvPr/>
        </p:nvSpPr>
        <p:spPr>
          <a:xfrm>
            <a:off x="909735" y="2174926"/>
            <a:ext cx="10444065" cy="3523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Interactivity</a:t>
            </a:r>
            <a:r>
              <a:rPr lang="tr-TR" sz="1400" b="1" dirty="0"/>
              <a:t>: </a:t>
            </a:r>
            <a:r>
              <a:rPr lang="en-GB" sz="1400" dirty="0"/>
              <a:t>Does the learning agent observe data passively, or do the decisions they make actively influence what data we collect? </a:t>
            </a:r>
            <a:r>
              <a:rPr lang="tr-TR" sz="1400" dirty="0"/>
              <a:t> </a:t>
            </a:r>
            <a:r>
              <a:rPr lang="en-GB" sz="1400" dirty="0"/>
              <a:t>Hence, doctor’s decisions influence the data they can collect, which in turn may significantly alter the ability to estimate the effects of different treatments.</a:t>
            </a:r>
            <a:endParaRPr lang="tr-TR" sz="1400" dirty="0"/>
          </a:p>
          <a:p>
            <a:endParaRPr lang="tr-TR" sz="1400" dirty="0"/>
          </a:p>
          <a:p>
            <a:r>
              <a:rPr lang="tr-TR" sz="1400" b="1" dirty="0" err="1"/>
              <a:t>Function</a:t>
            </a:r>
            <a:r>
              <a:rPr lang="tr-TR" sz="1400" b="1" dirty="0"/>
              <a:t> </a:t>
            </a:r>
            <a:r>
              <a:rPr lang="tr-TR" sz="1400" b="1" dirty="0" err="1"/>
              <a:t>approximation</a:t>
            </a:r>
            <a:r>
              <a:rPr lang="tr-TR" sz="1400" b="1" dirty="0"/>
              <a:t> </a:t>
            </a:r>
            <a:r>
              <a:rPr lang="tr-TR" sz="1400" b="1" dirty="0" err="1"/>
              <a:t>and</a:t>
            </a:r>
            <a:r>
              <a:rPr lang="tr-TR" sz="1400" b="1" dirty="0"/>
              <a:t> </a:t>
            </a:r>
            <a:r>
              <a:rPr lang="tr-TR" sz="1400" b="1" dirty="0" err="1"/>
              <a:t>generalization</a:t>
            </a:r>
            <a:r>
              <a:rPr lang="tr-TR" sz="1400" b="1" dirty="0"/>
              <a:t>: </a:t>
            </a:r>
            <a:r>
              <a:rPr lang="en-GB" sz="1400" dirty="0"/>
              <a:t>For decision making, we can employ function approximation in a similar fashion, either to generalize across a space of contexts, or to generalize across the space of decisions.</a:t>
            </a:r>
            <a:endParaRPr lang="tr-TR" sz="1400" dirty="0"/>
          </a:p>
          <a:p>
            <a:endParaRPr lang="tr-TR" sz="1400" b="1" dirty="0"/>
          </a:p>
          <a:p>
            <a:endParaRPr lang="tr-TR" sz="1400" dirty="0"/>
          </a:p>
          <a:p>
            <a:r>
              <a:rPr lang="en-GB" sz="1400" b="1" dirty="0"/>
              <a:t>Data</a:t>
            </a:r>
            <a:r>
              <a:rPr lang="tr-TR" sz="1400" b="1" dirty="0"/>
              <a:t>:</a:t>
            </a:r>
            <a:r>
              <a:rPr lang="en-GB" sz="1400" b="1" dirty="0"/>
              <a:t> </a:t>
            </a:r>
            <a:r>
              <a:rPr lang="en-GB" sz="1400" dirty="0"/>
              <a:t>Is the data (e.g., rewards or observations) observed by our learning algorithm produced by a fixed data-generating process, or does it evolve arbitrarily, and even </a:t>
            </a:r>
            <a:r>
              <a:rPr lang="en-GB" sz="1400" dirty="0" err="1"/>
              <a:t>adversarially</a:t>
            </a:r>
            <a:r>
              <a:rPr lang="en-GB" sz="1400" dirty="0"/>
              <a:t> in response to our actions?</a:t>
            </a:r>
            <a:endParaRPr lang="tr-TR" sz="1400" dirty="0"/>
          </a:p>
          <a:p>
            <a:endParaRPr lang="tr-TR" sz="1400" dirty="0"/>
          </a:p>
          <a:p>
            <a:endParaRPr lang="tr-TR" sz="1400" dirty="0"/>
          </a:p>
          <a:p>
            <a:endParaRPr lang="tr-TR" sz="1400" dirty="0"/>
          </a:p>
          <a:p>
            <a:endParaRPr lang="tr-TR" sz="1400" dirty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70790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0A49-64C0-7523-5794-3A0E2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</p:spPr>
        <p:txBody>
          <a:bodyPr>
            <a:normAutofit/>
          </a:bodyPr>
          <a:lstStyle/>
          <a:p>
            <a:r>
              <a:rPr lang="tr-TR" sz="2400" dirty="0" err="1"/>
              <a:t>What</a:t>
            </a:r>
            <a:r>
              <a:rPr lang="tr-TR" sz="2400" dirty="0"/>
              <a:t> is a robot?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F4E6-A140-D7FC-4C47-7BBBBCA1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1016733"/>
            <a:ext cx="10515600" cy="1857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1000" dirty="0"/>
          </a:p>
          <a:p>
            <a:pPr marL="0" indent="0">
              <a:buNone/>
            </a:pPr>
            <a:r>
              <a:rPr lang="tr-TR" sz="1000" b="1" dirty="0"/>
              <a:t>A</a:t>
            </a:r>
            <a:r>
              <a:rPr lang="en-GB" sz="1000" b="1" dirty="0" err="1"/>
              <a:t>ny</a:t>
            </a:r>
            <a:r>
              <a:rPr lang="en-GB" sz="1000" b="1" dirty="0"/>
              <a:t> automatically operated machine that replaces human effort</a:t>
            </a:r>
            <a:r>
              <a:rPr lang="tr-TR" sz="1000" b="1" dirty="0"/>
              <a:t>.</a:t>
            </a:r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BCCA2-5E05-F89D-580B-B63A927B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9266"/>
            <a:ext cx="3575538" cy="2921563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D4D1D07-EF9F-EFAF-36DE-DD7F3E2282E4}"/>
              </a:ext>
            </a:extLst>
          </p:cNvPr>
          <p:cNvSpPr/>
          <p:nvPr/>
        </p:nvSpPr>
        <p:spPr>
          <a:xfrm rot="10800000">
            <a:off x="4413736" y="3109950"/>
            <a:ext cx="2444263" cy="30019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FE058C-AC47-0146-BECE-AF3BC810CE97}"/>
              </a:ext>
            </a:extLst>
          </p:cNvPr>
          <p:cNvSpPr txBox="1">
            <a:spLocks/>
          </p:cNvSpPr>
          <p:nvPr/>
        </p:nvSpPr>
        <p:spPr>
          <a:xfrm>
            <a:off x="7042639" y="2646240"/>
            <a:ext cx="4006362" cy="123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BCE267-DB8C-AB4D-1955-92437EDDCA5A}"/>
              </a:ext>
            </a:extLst>
          </p:cNvPr>
          <p:cNvSpPr txBox="1">
            <a:spLocks/>
          </p:cNvSpPr>
          <p:nvPr/>
        </p:nvSpPr>
        <p:spPr>
          <a:xfrm>
            <a:off x="6945921" y="2898950"/>
            <a:ext cx="4914899" cy="99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84D9A2-A462-16CA-5A31-5A9A95294E80}"/>
              </a:ext>
            </a:extLst>
          </p:cNvPr>
          <p:cNvSpPr txBox="1">
            <a:spLocks/>
          </p:cNvSpPr>
          <p:nvPr/>
        </p:nvSpPr>
        <p:spPr>
          <a:xfrm>
            <a:off x="6928336" y="2461846"/>
            <a:ext cx="5175740" cy="208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tr-TR" sz="1000" dirty="0"/>
              <a:t>A</a:t>
            </a:r>
            <a:r>
              <a:rPr lang="en-GB" sz="1000" dirty="0"/>
              <a:t>n autonomous machine capable of sensing its environment, carrying out</a:t>
            </a:r>
            <a:r>
              <a:rPr lang="tr-TR" sz="1000" dirty="0"/>
              <a:t> </a:t>
            </a:r>
            <a:r>
              <a:rPr lang="en-GB" sz="1000" dirty="0"/>
              <a:t>computations to make decisions, and performing actions </a:t>
            </a:r>
            <a:r>
              <a:rPr lang="tr-TR" sz="1000" dirty="0"/>
              <a:t>i</a:t>
            </a:r>
            <a:r>
              <a:rPr lang="en-GB" sz="1000" dirty="0"/>
              <a:t>n the real world</a:t>
            </a:r>
            <a:r>
              <a:rPr lang="en-GB" sz="1000" b="1" dirty="0"/>
              <a:t>.</a:t>
            </a:r>
            <a:r>
              <a:rPr lang="tr-TR" sz="1000" b="1" dirty="0"/>
              <a:t>  </a:t>
            </a:r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D322B8-00A1-F2FB-B30B-A9E6508B8F06}"/>
              </a:ext>
            </a:extLst>
          </p:cNvPr>
          <p:cNvSpPr txBox="1">
            <a:spLocks/>
          </p:cNvSpPr>
          <p:nvPr/>
        </p:nvSpPr>
        <p:spPr>
          <a:xfrm>
            <a:off x="5263665" y="4158130"/>
            <a:ext cx="5175740" cy="208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tr-TR" sz="1000" dirty="0" err="1"/>
              <a:t>The</a:t>
            </a:r>
            <a:r>
              <a:rPr lang="tr-TR" sz="1000" dirty="0"/>
              <a:t> ideal robot </a:t>
            </a:r>
            <a:r>
              <a:rPr lang="tr-TR" sz="1000" dirty="0" err="1"/>
              <a:t>should</a:t>
            </a:r>
            <a:r>
              <a:rPr lang="tr-TR" sz="1000" dirty="0"/>
              <a:t> be</a:t>
            </a:r>
          </a:p>
          <a:p>
            <a:r>
              <a:rPr lang="tr-TR" sz="1000" dirty="0" err="1"/>
              <a:t>Reprogrammable</a:t>
            </a:r>
            <a:endParaRPr lang="tr-TR" sz="1000" dirty="0"/>
          </a:p>
          <a:p>
            <a:r>
              <a:rPr lang="tr-TR" sz="1000" dirty="0" err="1"/>
              <a:t>Multifunctional</a:t>
            </a:r>
            <a:endParaRPr lang="tr-TR" sz="1000" dirty="0"/>
          </a:p>
          <a:p>
            <a:r>
              <a:rPr lang="tr-TR" sz="1000" dirty="0" err="1"/>
              <a:t>Sensible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environment</a:t>
            </a:r>
            <a:endParaRPr lang="tr-TR" sz="1000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</p:spTree>
    <p:extLst>
      <p:ext uri="{BB962C8B-B14F-4D97-AF65-F5344CB8AC3E}">
        <p14:creationId xmlns:p14="http://schemas.microsoft.com/office/powerpoint/2010/main" val="346651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Classification</a:t>
            </a:r>
            <a:r>
              <a:rPr lang="tr-TR" sz="2400" dirty="0"/>
              <a:t> of </a:t>
            </a:r>
            <a:r>
              <a:rPr lang="tr-TR" sz="2400" dirty="0" err="1"/>
              <a:t>Robots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Fixed-sequence robot</a:t>
            </a:r>
            <a:r>
              <a:rPr lang="en-GB" dirty="0">
                <a:effectLst/>
                <a:latin typeface="Times New Roman" panose="02020603050405020304" pitchFamily="18" charset="0"/>
              </a:rPr>
              <a:t>: A device that performs the successive stages of a task according to a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predetermined</a:t>
            </a:r>
            <a:r>
              <a:rPr lang="en-GB" dirty="0">
                <a:effectLst/>
                <a:latin typeface="Times New Roman" panose="02020603050405020304" pitchFamily="18" charset="0"/>
              </a:rPr>
              <a:t>, unchanging method that is hard to modify.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Playback robot: </a:t>
            </a:r>
            <a:r>
              <a:rPr lang="en-GB" dirty="0">
                <a:effectLst/>
                <a:latin typeface="Times New Roman" panose="02020603050405020304" pitchFamily="18" charset="0"/>
              </a:rPr>
              <a:t>A human operator performs a task manually by leading the robot, which records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motions for later playback. The robot repeats the same motions according to the recorded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information.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9B6D0-5DCD-49E2-FBA7-347A5D9D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86" y="1594951"/>
            <a:ext cx="3471765" cy="2119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3347D-9833-E69D-E60A-D68C25563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286" y="4282686"/>
            <a:ext cx="3622730" cy="19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Classification</a:t>
            </a:r>
            <a:r>
              <a:rPr lang="tr-TR" sz="2400" dirty="0"/>
              <a:t> of </a:t>
            </a:r>
            <a:r>
              <a:rPr lang="tr-TR" sz="2400" dirty="0" err="1"/>
              <a:t>Robots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64"/>
            <a:ext cx="10515600" cy="48617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br>
              <a:rPr lang="en-GB" dirty="0"/>
            </a:b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Numerical-control robot: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operator supplies the robot with a movement program rather than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teaching it the task manually.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C9362-C5D5-77E2-7DA1-E73DAA1C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10" y="2533442"/>
            <a:ext cx="3914775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Classification</a:t>
            </a:r>
            <a:r>
              <a:rPr lang="tr-TR" sz="2400" dirty="0"/>
              <a:t> of </a:t>
            </a:r>
            <a:r>
              <a:rPr lang="tr-TR" sz="2400" dirty="0" err="1"/>
              <a:t>Robots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64"/>
            <a:ext cx="10515600" cy="4861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Intelligent robot: </a:t>
            </a:r>
            <a:r>
              <a:rPr lang="en-GB" dirty="0">
                <a:effectLst/>
                <a:latin typeface="Times New Roman" panose="02020603050405020304" pitchFamily="18" charset="0"/>
              </a:rPr>
              <a:t>A robot with the means to understand its environment and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ability to successfully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complete a task despite changes in the surrounding conditions under which it is to be performed.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272C-B3FD-6EAA-AD1B-2D2D7BA6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2950918"/>
            <a:ext cx="65436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What</a:t>
            </a:r>
            <a:r>
              <a:rPr lang="tr-TR" sz="2400" dirty="0"/>
              <a:t> is </a:t>
            </a:r>
            <a:r>
              <a:rPr lang="tr-TR" sz="2400" dirty="0" err="1"/>
              <a:t>robotics</a:t>
            </a:r>
            <a:r>
              <a:rPr lang="tr-TR" sz="2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Times New Roman" panose="02020603050405020304" pitchFamily="18" charset="0"/>
              </a:rPr>
              <a:t>EU </a:t>
            </a:r>
            <a:r>
              <a:rPr lang="tr-TR" u="sng" dirty="0" err="1">
                <a:latin typeface="Times New Roman" panose="02020603050405020304" pitchFamily="18" charset="0"/>
              </a:rPr>
              <a:t>says</a:t>
            </a:r>
            <a:r>
              <a:rPr lang="tr-TR" u="sng" dirty="0">
                <a:latin typeface="Times New Roman" panose="02020603050405020304" pitchFamily="18" charset="0"/>
              </a:rPr>
              <a:t>: </a:t>
            </a:r>
            <a:r>
              <a:rPr lang="tr-TR" dirty="0">
                <a:latin typeface="Times New Roman" panose="02020603050405020304" pitchFamily="18" charset="0"/>
              </a:rPr>
              <a:t>R</a:t>
            </a:r>
            <a:r>
              <a:rPr lang="en-GB" dirty="0" err="1">
                <a:latin typeface="Times New Roman" panose="02020603050405020304" pitchFamily="18" charset="0"/>
              </a:rPr>
              <a:t>obotics</a:t>
            </a:r>
            <a:r>
              <a:rPr lang="en-GB" dirty="0">
                <a:latin typeface="Times New Roman" panose="02020603050405020304" pitchFamily="18" charset="0"/>
              </a:rPr>
              <a:t> is a technology that encompasses the design, building, implementation, and operation of robots. Robotics includes applications designed to conduct a specific task or series of tasks for commercial purposes. 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u="sng" dirty="0">
                <a:latin typeface="Times New Roman" panose="02020603050405020304" pitchFamily="18" charset="0"/>
              </a:rPr>
              <a:t>My </a:t>
            </a:r>
            <a:r>
              <a:rPr lang="tr-TR" u="sng" dirty="0" err="1">
                <a:latin typeface="Times New Roman" panose="02020603050405020304" pitchFamily="18" charset="0"/>
              </a:rPr>
              <a:t>definition</a:t>
            </a:r>
            <a:r>
              <a:rPr lang="tr-TR" u="sng" dirty="0">
                <a:latin typeface="Times New Roman" panose="02020603050405020304" pitchFamily="18" charset="0"/>
              </a:rPr>
              <a:t>:  </a:t>
            </a:r>
            <a:r>
              <a:rPr lang="en-GB" dirty="0">
                <a:latin typeface="Times New Roman" panose="02020603050405020304" pitchFamily="18" charset="0"/>
              </a:rPr>
              <a:t>Robotics is the art, knowledge base, and know-how of designing, applying, and using robots </a:t>
            </a:r>
            <a:r>
              <a:rPr lang="tr-TR" dirty="0" err="1">
                <a:latin typeface="Times New Roman" panose="02020603050405020304" pitchFamily="18" charset="0"/>
              </a:rPr>
              <a:t>for</a:t>
            </a:r>
            <a:r>
              <a:rPr lang="en-GB" dirty="0">
                <a:latin typeface="Times New Roman" panose="02020603050405020304" pitchFamily="18" charset="0"/>
              </a:rPr>
              <a:t> human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benefits</a:t>
            </a:r>
            <a:r>
              <a:rPr lang="en-GB" dirty="0">
                <a:latin typeface="Times New Roman" panose="02020603050405020304" pitchFamily="18" charset="0"/>
              </a:rPr>
              <a:t>. Robotic systems consist of not just robots, but also other devices and systems that are used together with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</a:rPr>
              <a:t>the robots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8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History</a:t>
            </a:r>
            <a:r>
              <a:rPr lang="tr-TR" sz="2400" dirty="0"/>
              <a:t> of </a:t>
            </a:r>
            <a:r>
              <a:rPr lang="tr-TR" sz="2400" dirty="0" err="1"/>
              <a:t>robotics</a:t>
            </a:r>
            <a:r>
              <a:rPr lang="tr-TR" sz="2400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1F5E0-B849-2495-2908-6FB1467CC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22" y="1077791"/>
            <a:ext cx="4151301" cy="201710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152291" y="963491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1922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Czech author Karel Capek wrote a story called Rossum’s Universal Robots and introduced the word “</a:t>
            </a:r>
            <a:r>
              <a:rPr lang="en-GB" dirty="0" err="1">
                <a:latin typeface="Times New Roman" panose="02020603050405020304" pitchFamily="18" charset="0"/>
              </a:rPr>
              <a:t>Rabota</a:t>
            </a:r>
            <a:r>
              <a:rPr lang="en-GB" dirty="0">
                <a:latin typeface="Times New Roman" panose="02020603050405020304" pitchFamily="18" charset="0"/>
              </a:rPr>
              <a:t>”(meaning worker)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1954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George </a:t>
            </a:r>
            <a:r>
              <a:rPr lang="en-GB" dirty="0" err="1">
                <a:latin typeface="Times New Roman" panose="02020603050405020304" pitchFamily="18" charset="0"/>
              </a:rPr>
              <a:t>Devol</a:t>
            </a:r>
            <a:r>
              <a:rPr lang="en-GB" dirty="0">
                <a:latin typeface="Times New Roman" panose="02020603050405020304" pitchFamily="18" charset="0"/>
              </a:rPr>
              <a:t> developed the first programmable Robot.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1962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</a:rPr>
              <a:t>Unimation</a:t>
            </a:r>
            <a:r>
              <a:rPr lang="en-GB" dirty="0">
                <a:latin typeface="Times New Roman" panose="02020603050405020304" pitchFamily="18" charset="0"/>
              </a:rPr>
              <a:t> was formed, first industrial Robots appeared.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1973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Cincinnati Milacron introduced the T3 model robot, which became very popular in industry.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2010–present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Many new robots, autonomous vehicles, drones, sensors, and associated devices have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</a:rPr>
              <a:t>appeared and have become </a:t>
            </a:r>
            <a:r>
              <a:rPr lang="en-GB" dirty="0" err="1">
                <a:latin typeface="Times New Roman" panose="02020603050405020304" pitchFamily="18" charset="0"/>
              </a:rPr>
              <a:t>commo</a:t>
            </a:r>
            <a:r>
              <a:rPr lang="tr-TR" dirty="0">
                <a:latin typeface="Times New Roman" panose="02020603050405020304" pitchFamily="18" charset="0"/>
              </a:rPr>
              <a:t>n</a:t>
            </a: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9C72F-3662-C693-F1DF-5B2EE53D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68" y="3576316"/>
            <a:ext cx="1743607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en-GB" sz="2400" dirty="0"/>
              <a:t>Advantages and Disadvantages of Robot</a:t>
            </a:r>
            <a:r>
              <a:rPr lang="tr-TR" sz="2400" dirty="0"/>
              <a:t>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9455" y="1159120"/>
            <a:ext cx="6631806" cy="5698880"/>
          </a:xfrm>
        </p:spPr>
        <p:txBody>
          <a:bodyPr/>
          <a:lstStyle/>
          <a:p>
            <a:r>
              <a:rPr lang="en-GB" dirty="0">
                <a:effectLst/>
                <a:latin typeface="Times New Roman" panose="02020603050405020304" pitchFamily="18" charset="0"/>
              </a:rPr>
              <a:t>Robots can work in hazardous environments (such as radiation, darkness, hot and cold, ocean bottoms, space, and so on) without the need for life support, comfort, or concern for safety.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</a:rPr>
              <a:t>Robots can be much more accurate than humans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3A3B7-4642-67AC-B380-3A7B03A7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54" y="1159120"/>
            <a:ext cx="3641401" cy="24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en-GB" sz="2400" dirty="0"/>
              <a:t>Advantages and Disadvantages of Robot</a:t>
            </a:r>
            <a:r>
              <a:rPr lang="tr-TR" sz="2400" dirty="0"/>
              <a:t>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9455" y="1159120"/>
            <a:ext cx="6631806" cy="4955442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</a:rPr>
              <a:t>Robots, although superior in certain senses, have limited capabilities in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</a:rPr>
              <a:t> Cognition, creativity, decision</a:t>
            </a:r>
            <a:r>
              <a:rPr lang="tr-TR" dirty="0">
                <a:latin typeface="Times New Roman" panose="02020603050405020304" pitchFamily="18" charset="0"/>
              </a:rPr>
              <a:t>-</a:t>
            </a:r>
            <a:r>
              <a:rPr lang="en-GB" dirty="0">
                <a:latin typeface="Times New Roman" panose="02020603050405020304" pitchFamily="18" charset="0"/>
              </a:rPr>
              <a:t>making, and understanding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  <a:p>
            <a:r>
              <a:rPr lang="en-GB" dirty="0">
                <a:latin typeface="Times New Roman" panose="02020603050405020304" pitchFamily="18" charset="0"/>
              </a:rPr>
              <a:t>Robots lack the capability to respond in emergencies, unless the situation is predicted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75C35-EB45-837E-0700-9C77F6E5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6" y="1160585"/>
            <a:ext cx="4531165" cy="2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506</TotalTime>
  <Words>878</Words>
  <Application>Microsoft Office PowerPoint</Application>
  <PresentationFormat>Widescreen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AvenirNext LT Pro Medium</vt:lpstr>
      <vt:lpstr>Courier New</vt:lpstr>
      <vt:lpstr>Sagona Book</vt:lpstr>
      <vt:lpstr>Times New Roman</vt:lpstr>
      <vt:lpstr>ExploreVTI</vt:lpstr>
      <vt:lpstr>Introduction to Robotics</vt:lpstr>
      <vt:lpstr>What is a robot?</vt:lpstr>
      <vt:lpstr>Classification of Robots</vt:lpstr>
      <vt:lpstr>Classification of Robots</vt:lpstr>
      <vt:lpstr>Classification of Robots</vt:lpstr>
      <vt:lpstr>What is robotics?</vt:lpstr>
      <vt:lpstr>History of robotics?</vt:lpstr>
      <vt:lpstr>Advantages and Disadvantages of Robots</vt:lpstr>
      <vt:lpstr>Advantages and Disadvantages of Robots</vt:lpstr>
      <vt:lpstr>Robot Components</vt:lpstr>
      <vt:lpstr>Robot Components</vt:lpstr>
      <vt:lpstr>Sensors</vt:lpstr>
      <vt:lpstr>Sensors</vt:lpstr>
      <vt:lpstr>Sensors</vt:lpstr>
      <vt:lpstr>PowerPoint Presentation</vt:lpstr>
      <vt:lpstr>PowerPoint Presentation</vt:lpstr>
      <vt:lpstr>Decision making</vt:lpstr>
      <vt:lpstr>A Spectrum of Decision Making Problems</vt:lpstr>
      <vt:lpstr>A Spectrum of Decision Making Problems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Yiğit Çağatay Kuyu</dc:creator>
  <cp:lastModifiedBy>Yiğit Çağatay Kuyu</cp:lastModifiedBy>
  <cp:revision>27</cp:revision>
  <dcterms:created xsi:type="dcterms:W3CDTF">2023-10-05T11:39:42Z</dcterms:created>
  <dcterms:modified xsi:type="dcterms:W3CDTF">2024-10-03T20:39:42Z</dcterms:modified>
</cp:coreProperties>
</file>